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59" r:id="rId5"/>
  </p:sldMasterIdLst>
  <p:notesMasterIdLst>
    <p:notesMasterId r:id="rId52"/>
  </p:notesMasterIdLst>
  <p:handoutMasterIdLst>
    <p:handoutMasterId r:id="rId53"/>
  </p:handoutMasterIdLst>
  <p:sldIdLst>
    <p:sldId id="256" r:id="rId6"/>
    <p:sldId id="257" r:id="rId7"/>
    <p:sldId id="292" r:id="rId8"/>
    <p:sldId id="298" r:id="rId9"/>
    <p:sldId id="277" r:id="rId10"/>
    <p:sldId id="293" r:id="rId11"/>
    <p:sldId id="295" r:id="rId12"/>
    <p:sldId id="258" r:id="rId13"/>
    <p:sldId id="282" r:id="rId14"/>
    <p:sldId id="260" r:id="rId15"/>
    <p:sldId id="296" r:id="rId16"/>
    <p:sldId id="286" r:id="rId17"/>
    <p:sldId id="271" r:id="rId18"/>
    <p:sldId id="272" r:id="rId19"/>
    <p:sldId id="273" r:id="rId20"/>
    <p:sldId id="274" r:id="rId21"/>
    <p:sldId id="297" r:id="rId22"/>
    <p:sldId id="288" r:id="rId23"/>
    <p:sldId id="289" r:id="rId24"/>
    <p:sldId id="290" r:id="rId25"/>
    <p:sldId id="291" r:id="rId26"/>
    <p:sldId id="299" r:id="rId27"/>
    <p:sldId id="304" r:id="rId28"/>
    <p:sldId id="303" r:id="rId29"/>
    <p:sldId id="301" r:id="rId30"/>
    <p:sldId id="302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02" autoAdjust="0"/>
    <p:restoredTop sz="94660"/>
  </p:normalViewPr>
  <p:slideViewPr>
    <p:cSldViewPr>
      <p:cViewPr varScale="1">
        <p:scale>
          <a:sx n="90" d="100"/>
          <a:sy n="90" d="100"/>
        </p:scale>
        <p:origin x="66" y="4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21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6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3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=""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=""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=""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299200" y="3849667"/>
            <a:ext cx="5172075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3749675" y="6322008"/>
            <a:ext cx="77216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31D386B6-3AE1-40EB-B194-B5119EB25DA3}" type="datetime1">
              <a:rPr lang="en-US" smtClean="0"/>
              <a:t>2/4/2020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749675" y="5960056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940290" y="5422491"/>
            <a:ext cx="1943100" cy="12414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3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5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8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27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91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25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78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2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395"/>
            <a:ext cx="65024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173196"/>
            <a:ext cx="3291840" cy="300831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=""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5655"/>
            <a:ext cx="1030224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173195"/>
            <a:ext cx="3140075" cy="3017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60" y="173195"/>
            <a:ext cx="67056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1295400"/>
            <a:ext cx="12192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1295400"/>
            <a:ext cx="32512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333" y="1295400"/>
            <a:ext cx="7034784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173195"/>
            <a:ext cx="3098928" cy="301752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128" y="173195"/>
            <a:ext cx="67056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/>
          <a:lstStyle/>
          <a:p>
            <a:fld id="{60A5ED1F-A474-4A07-BBF9-27FE26AB0F84}" type="datetime1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4AD57-78A7-4A3A-8E7B-BD0CE4ED8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6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Relationship Id="rId1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22300" y="381198"/>
            <a:ext cx="6184899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566839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823200" y="174117"/>
            <a:ext cx="294957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911840" y="173195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  <p:sldLayoutId id="2147483658" r:id="rId6"/>
  </p:sldLayoutIdLst>
  <p:hf hdr="0" ftr="0" dt="0"/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B660-D001-4595-8E32-AD4DA45976E3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71A7-AB42-4C26-A2E2-ADA929FE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youcandealwithit.com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gister.rediff.com/register/register.php?FormName=user_details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er.rediff.com/register/register.php?FormName=user_details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athiiii/projects.g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jgauri-v/Final_project_sel-soapUI.git" TargetMode="External"/><Relationship Id="rId5" Type="http://schemas.openxmlformats.org/officeDocument/2006/relationships/hyperlink" Target="https://github.com/syedabrar7860/SLK_PROJ-Selenium-SoapUI-.git" TargetMode="External"/><Relationship Id="rId4" Type="http://schemas.openxmlformats.org/officeDocument/2006/relationships/hyperlink" Target="https://github.com/Pooja8050/selenium.gi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 idx="4294967295"/>
          </p:nvPr>
        </p:nvSpPr>
        <p:spPr>
          <a:xfrm>
            <a:off x="2008311" y="548680"/>
            <a:ext cx="9217024" cy="1512168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TEST AUTOMATION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612813" y="4509120"/>
            <a:ext cx="5892155" cy="12345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TEAM NAME 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– BUG CRAWLERS</a:t>
            </a:r>
            <a:endParaRPr 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60" y="5428279"/>
            <a:ext cx="1852951" cy="1429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4815" y="173452"/>
            <a:ext cx="8630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3436" y="35409"/>
            <a:ext cx="650240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AUT Features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3436" y="1196752"/>
            <a:ext cx="11521280" cy="5144619"/>
          </a:xfrm>
        </p:spPr>
        <p:txBody>
          <a:bodyPr>
            <a:normAutofit/>
          </a:bodyPr>
          <a:lstStyle/>
          <a:p>
            <a:pPr marL="64008" indent="0">
              <a:lnSpc>
                <a:spcPct val="150000"/>
              </a:lnSpc>
              <a:buNone/>
            </a:pPr>
            <a:r>
              <a:rPr lang="en-US" sz="1600" b="1" u="sng" dirty="0" smtClean="0">
                <a:latin typeface="+mj-lt"/>
                <a:cs typeface="Times New Roman" panose="02020603050405020304" pitchFamily="18" charset="0"/>
              </a:rPr>
              <a:t>Add Employee </a:t>
            </a:r>
            <a:r>
              <a:rPr lang="en-US" sz="1600" b="1" u="sng" dirty="0">
                <a:latin typeface="+mj-lt"/>
                <a:cs typeface="Times New Roman" panose="02020603050405020304" pitchFamily="18" charset="0"/>
              </a:rPr>
              <a:t>Details</a:t>
            </a:r>
            <a:r>
              <a:rPr lang="en-US" sz="1600" b="1" u="sng" dirty="0" smtClean="0">
                <a:latin typeface="+mj-lt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User should be able to add employee details such as name, id, age &amp; department to the database.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en-US" sz="1600" b="1" u="sng" dirty="0" smtClean="0">
                <a:latin typeface="+mj-lt"/>
                <a:cs typeface="Times New Roman" panose="02020603050405020304" pitchFamily="18" charset="0"/>
              </a:rPr>
              <a:t>Get Employee Details 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User should be able </a:t>
            </a:r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to view the employee details saved in the database.</a:t>
            </a:r>
            <a:endParaRPr lang="en-US" sz="1600" dirty="0">
              <a:latin typeface="+mj-lt"/>
              <a:cs typeface="Times New Roman" panose="02020603050405020304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en-US" sz="1600" b="1" u="sng" dirty="0" smtClean="0">
                <a:latin typeface="+mj-lt"/>
                <a:cs typeface="Times New Roman" panose="02020603050405020304" pitchFamily="18" charset="0"/>
              </a:rPr>
              <a:t>Delete Employee </a:t>
            </a:r>
            <a:r>
              <a:rPr lang="en-US" sz="1600" b="1" u="sng" dirty="0">
                <a:latin typeface="+mj-lt"/>
                <a:cs typeface="Times New Roman" panose="02020603050405020304" pitchFamily="18" charset="0"/>
              </a:rPr>
              <a:t>Details</a:t>
            </a:r>
            <a:r>
              <a:rPr lang="en-US" sz="1600" b="1" u="sng" dirty="0" smtClean="0">
                <a:latin typeface="+mj-lt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User should be able to </a:t>
            </a:r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delete employee details from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 database.</a:t>
            </a:r>
          </a:p>
          <a:p>
            <a:endParaRPr lang="en-US" sz="1600" dirty="0">
              <a:latin typeface="+mj-lt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359015"/>
            <a:ext cx="4248472" cy="799306"/>
          </a:xfrm>
        </p:spPr>
        <p:txBody>
          <a:bodyPr/>
          <a:lstStyle/>
          <a:p>
            <a:r>
              <a:rPr lang="en-US" sz="3200" dirty="0" smtClean="0"/>
              <a:t>Testing using SoapUI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03" y="1484784"/>
            <a:ext cx="3359125" cy="244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7528" y="4485777"/>
            <a:ext cx="8640960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Manual testing is the process of manually testing software for defects. It requires Manual testing is the process of manually testing software for defects. </a:t>
            </a:r>
            <a:endParaRPr lang="en-US" sz="16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requires a tester to play the role of an end user whereby they use most of the application's features to ensure correct behavior.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ensure correct behavior.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461" y="540708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872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Add Employee Response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124744"/>
            <a:ext cx="9649072" cy="4824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4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9336" y="22039"/>
            <a:ext cx="7358608" cy="799306"/>
          </a:xfrm>
        </p:spPr>
        <p:txBody>
          <a:bodyPr/>
          <a:lstStyle/>
          <a:p>
            <a:r>
              <a:rPr lang="en-US" sz="3200" dirty="0" smtClean="0">
                <a:solidFill>
                  <a:srgbClr val="C94C25"/>
                </a:solidFill>
                <a:cs typeface="Times New Roman" panose="02020603050405020304" pitchFamily="18" charset="0"/>
              </a:rPr>
              <a:t>Get Employee Response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24744"/>
            <a:ext cx="9406736" cy="5040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336" y="0"/>
            <a:ext cx="6502400" cy="799306"/>
          </a:xfrm>
        </p:spPr>
        <p:txBody>
          <a:bodyPr/>
          <a:lstStyle/>
          <a:p>
            <a:r>
              <a:rPr lang="en-US" sz="3200" dirty="0" smtClean="0">
                <a:solidFill>
                  <a:srgbClr val="C94C25"/>
                </a:solidFill>
                <a:cs typeface="Times New Roman" panose="02020603050405020304" pitchFamily="18" charset="0"/>
              </a:rPr>
              <a:t>Delete Employee Response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24744"/>
            <a:ext cx="9433048" cy="5256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344" y="0"/>
            <a:ext cx="8870776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Assertions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799306"/>
            <a:ext cx="8856984" cy="58326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87488" y="4509120"/>
            <a:ext cx="2321461" cy="1008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78151" y="4825369"/>
            <a:ext cx="2074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Assertions Used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3879006" y="4869160"/>
            <a:ext cx="504057" cy="31252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971" y="551493"/>
            <a:ext cx="568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Grocery Page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9336" y="26311"/>
            <a:ext cx="650240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Assertions Using XPATH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846091"/>
            <a:ext cx="8928992" cy="57703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4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813314"/>
            <a:ext cx="830260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cs typeface="Times New Roman" panose="02020603050405020304" pitchFamily="18" charset="0"/>
              </a:rPr>
              <a:t>Testing </a:t>
            </a:r>
            <a:r>
              <a:rPr lang="en-US" sz="3200" dirty="0" smtClean="0">
                <a:cs typeface="Times New Roman" panose="02020603050405020304" pitchFamily="18" charset="0"/>
              </a:rPr>
              <a:t>Using Groovy </a:t>
            </a:r>
            <a:r>
              <a:rPr lang="en-US" sz="3200" dirty="0" smtClean="0">
                <a:cs typeface="Times New Roman" panose="02020603050405020304" pitchFamily="18" charset="0"/>
              </a:rPr>
              <a:t>Scripts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772816"/>
            <a:ext cx="3913910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0763" y="4951284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Software Test automation makes use of specialized tools to control the execution of tests and compares the actual results against the expected result. </a:t>
            </a:r>
            <a:endParaRPr lang="en-US" sz="16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Usually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, regression tests, which are repetitive actions, are automated.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80" y="10510"/>
            <a:ext cx="8366720" cy="799306"/>
          </a:xfrm>
        </p:spPr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Groovy Script For Add </a:t>
            </a:r>
            <a:r>
              <a:rPr lang="en-US" sz="3200" dirty="0" smtClean="0">
                <a:cs typeface="Times New Roman" panose="02020603050405020304" pitchFamily="18" charset="0"/>
              </a:rPr>
              <a:t>Employee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052736"/>
            <a:ext cx="9145016" cy="5394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62664" cy="799306"/>
          </a:xfrm>
        </p:spPr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Groovy Script For </a:t>
            </a:r>
            <a:r>
              <a:rPr lang="en-US" sz="3200" dirty="0" smtClean="0">
                <a:cs typeface="Times New Roman" panose="02020603050405020304" pitchFamily="18" charset="0"/>
              </a:rPr>
              <a:t>Get Employee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80728"/>
            <a:ext cx="9577064" cy="5472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8480" y="836712"/>
            <a:ext cx="11247040" cy="5927022"/>
          </a:xfrm>
        </p:spPr>
        <p:txBody>
          <a:bodyPr/>
          <a:lstStyle/>
          <a:p>
            <a:pPr marL="64008" indent="0">
              <a:buNone/>
            </a:pP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Team Members </a:t>
            </a:r>
          </a:p>
          <a:p>
            <a:pPr marL="64008" indent="0">
              <a:buNone/>
            </a:pP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marL="64008" indent="0" algn="just">
              <a:buNone/>
            </a:pP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Rajgauri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Vedpathak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		-	109446</a:t>
            </a:r>
          </a:p>
          <a:p>
            <a:pPr marL="64008" indent="0" algn="just">
              <a:buNone/>
            </a:pP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Vivek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 Kamath			-	109452</a:t>
            </a:r>
          </a:p>
          <a:p>
            <a:pPr marL="64008" indent="0" algn="just">
              <a:buNone/>
            </a:pP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Harini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 S				-	109445</a:t>
            </a:r>
          </a:p>
          <a:p>
            <a:pPr marL="64008" indent="0" algn="just">
              <a:buNone/>
            </a:pP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Pooja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Badiger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			-	300470</a:t>
            </a:r>
          </a:p>
          <a:p>
            <a:pPr marL="64008" indent="0" algn="just">
              <a:buNone/>
            </a:pP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A Syed </a:t>
            </a:r>
            <a:r>
              <a:rPr lang="en-US" sz="1800" dirty="0" err="1" smtClean="0">
                <a:latin typeface="+mj-lt"/>
                <a:cs typeface="Times New Roman" panose="02020603050405020304" pitchFamily="18" charset="0"/>
              </a:rPr>
              <a:t>Abrar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			-	109454</a:t>
            </a:r>
          </a:p>
          <a:p>
            <a:pPr marL="64008" indent="0" algn="just">
              <a:buNone/>
            </a:pPr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pPr marL="64008" indent="0" algn="just">
              <a:buNone/>
            </a:pP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Instructor &amp; Guide</a:t>
            </a:r>
            <a:r>
              <a:rPr lang="en-US" sz="3200" dirty="0" smtClean="0">
                <a:latin typeface="+mj-lt"/>
                <a:cs typeface="Times New Roman" panose="02020603050405020304" pitchFamily="18" charset="0"/>
              </a:rPr>
              <a:t>	-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Saravanan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R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0"/>
            <a:ext cx="6502400" cy="799306"/>
          </a:xfrm>
        </p:spPr>
        <p:txBody>
          <a:bodyPr/>
          <a:lstStyle/>
          <a:p>
            <a:r>
              <a:rPr lang="en-US" sz="3200" dirty="0">
                <a:solidFill>
                  <a:srgbClr val="C94C25"/>
                </a:solidFill>
                <a:cs typeface="Times New Roman" panose="02020603050405020304" pitchFamily="18" charset="0"/>
              </a:rPr>
              <a:t>Regression Testing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980728"/>
            <a:ext cx="9503417" cy="53285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5820"/>
            <a:ext cx="650240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Test Execution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52736"/>
            <a:ext cx="9867852" cy="49339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720" y="2924944"/>
            <a:ext cx="7214592" cy="799306"/>
          </a:xfrm>
        </p:spPr>
        <p:txBody>
          <a:bodyPr/>
          <a:lstStyle/>
          <a:p>
            <a:r>
              <a:rPr lang="en-US" sz="3200" dirty="0" smtClean="0"/>
              <a:t>SELENIUM PROJECTS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9656" y="3140968"/>
            <a:ext cx="6132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350">
                  <a:noFill/>
                </a:ln>
                <a:solidFill>
                  <a:srgbClr val="C94C25"/>
                </a:solidFill>
                <a:latin typeface="Segoe UI"/>
                <a:ea typeface="+mj-ea"/>
                <a:cs typeface="+mj-cs"/>
              </a:rPr>
              <a:t>Project 1 : You Can Deal with 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24" y="2721099"/>
            <a:ext cx="5384800" cy="4420761"/>
          </a:xfrm>
        </p:spPr>
        <p:txBody>
          <a:bodyPr>
            <a:normAutofit/>
          </a:bodyPr>
          <a:lstStyle/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Go to “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http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://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www.youcandealwithit.com”.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Navigate to Borrowers.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Click on Calculators &amp; Resources.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Click on Calculator.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Click on Budget Calculator.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Enter details on- food, clothing &amp; shelters through variables.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Enter details on Monthly Pay &amp; Others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through variables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64008" indent="0">
              <a:buNone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4651" y="2721100"/>
            <a:ext cx="5384800" cy="4420760"/>
          </a:xfrm>
        </p:spPr>
        <p:txBody>
          <a:bodyPr>
            <a:normAutofit/>
          </a:bodyPr>
          <a:lstStyle/>
          <a:p>
            <a:pPr marL="578358" indent="-514350">
              <a:buFont typeface="+mj-lt"/>
              <a:buAutoNum type="arabicPeriod" startAt="8"/>
            </a:pPr>
            <a:r>
              <a:rPr lang="en-US" sz="1600" dirty="0" smtClean="0">
                <a:latin typeface="+mj-lt"/>
              </a:rPr>
              <a:t>Capture Monthly Expense &amp; print as “Monthly Expense is:”.</a:t>
            </a:r>
          </a:p>
          <a:p>
            <a:pPr marL="578358" indent="-514350">
              <a:buFont typeface="+mj-lt"/>
              <a:buAutoNum type="arabicPeriod" startAt="8"/>
            </a:pPr>
            <a:r>
              <a:rPr lang="en-US" sz="1600" dirty="0">
                <a:latin typeface="+mj-lt"/>
              </a:rPr>
              <a:t>Capture Monthly </a:t>
            </a:r>
            <a:r>
              <a:rPr lang="en-US" sz="1600" dirty="0" smtClean="0">
                <a:latin typeface="+mj-lt"/>
              </a:rPr>
              <a:t>Income </a:t>
            </a:r>
            <a:r>
              <a:rPr lang="en-US" sz="1600" dirty="0">
                <a:latin typeface="+mj-lt"/>
              </a:rPr>
              <a:t>&amp; print as “Monthly </a:t>
            </a:r>
            <a:r>
              <a:rPr lang="en-US" sz="1600" dirty="0" smtClean="0">
                <a:latin typeface="+mj-lt"/>
              </a:rPr>
              <a:t>Income </a:t>
            </a:r>
            <a:r>
              <a:rPr lang="en-US" sz="1600" dirty="0">
                <a:latin typeface="+mj-lt"/>
              </a:rPr>
              <a:t>is</a:t>
            </a:r>
            <a:r>
              <a:rPr lang="en-US" sz="1600" dirty="0" smtClean="0">
                <a:latin typeface="+mj-lt"/>
              </a:rPr>
              <a:t>:”.</a:t>
            </a:r>
          </a:p>
          <a:p>
            <a:pPr marL="578358" indent="-514350">
              <a:buFont typeface="+mj-lt"/>
              <a:buAutoNum type="arabicPeriod" startAt="8"/>
            </a:pPr>
            <a:r>
              <a:rPr lang="en-US" sz="1600" dirty="0" smtClean="0">
                <a:latin typeface="+mj-lt"/>
              </a:rPr>
              <a:t>Print “You Are Warren Buffet” if Monthly Expense is lesser than Monthly Income.</a:t>
            </a:r>
          </a:p>
          <a:p>
            <a:pPr marL="578358" indent="-514350">
              <a:buFont typeface="+mj-lt"/>
              <a:buAutoNum type="arabicPeriod" startAt="8"/>
            </a:pPr>
            <a:r>
              <a:rPr lang="en-US" sz="1600" dirty="0">
                <a:latin typeface="+mj-lt"/>
              </a:rPr>
              <a:t>Print </a:t>
            </a:r>
            <a:r>
              <a:rPr lang="en-US" sz="1600" dirty="0" smtClean="0">
                <a:latin typeface="+mj-lt"/>
              </a:rPr>
              <a:t>“You Are Poor In Savings” </a:t>
            </a:r>
            <a:r>
              <a:rPr lang="en-US" sz="1600" dirty="0">
                <a:latin typeface="+mj-lt"/>
              </a:rPr>
              <a:t>if Monthly Expense is </a:t>
            </a:r>
            <a:r>
              <a:rPr lang="en-US" sz="1600" dirty="0" smtClean="0">
                <a:latin typeface="+mj-lt"/>
              </a:rPr>
              <a:t>more </a:t>
            </a:r>
            <a:r>
              <a:rPr lang="en-US" sz="1600" dirty="0">
                <a:latin typeface="+mj-lt"/>
              </a:rPr>
              <a:t>than Monthly Income</a:t>
            </a:r>
            <a:r>
              <a:rPr lang="en-US" sz="1600" dirty="0" smtClean="0">
                <a:latin typeface="+mj-lt"/>
              </a:rPr>
              <a:t>.</a:t>
            </a:r>
          </a:p>
          <a:p>
            <a:pPr marL="578358" indent="-514350">
              <a:buFont typeface="+mj-lt"/>
              <a:buAutoNum type="arabicPeriod" startAt="8"/>
            </a:pPr>
            <a:endParaRPr lang="en-US" sz="1600" dirty="0"/>
          </a:p>
          <a:p>
            <a:pPr marL="578358" indent="-514350">
              <a:buFont typeface="+mj-lt"/>
              <a:buAutoNum type="arabicPeriod" startAt="8"/>
            </a:pPr>
            <a:endParaRPr lang="en-US" sz="1600" dirty="0" smtClean="0"/>
          </a:p>
          <a:p>
            <a:pPr marL="578358" indent="-514350">
              <a:buFont typeface="+mj-lt"/>
              <a:buAutoNum type="arabicPeriod" startAt="8"/>
            </a:pPr>
            <a:endParaRPr lang="en-US" sz="1600" dirty="0"/>
          </a:p>
          <a:p>
            <a:pPr marL="578358" indent="-514350">
              <a:buFont typeface="+mj-lt"/>
              <a:buAutoNum type="arabicPeriod" startAt="8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426" y="874440"/>
            <a:ext cx="64807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 this project, we tested the website-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http://www.youcandealwithit.com/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by using Selenium tool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steps are as follows: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508824" cy="675926"/>
          </a:xfrm>
        </p:spPr>
        <p:txBody>
          <a:bodyPr/>
          <a:lstStyle/>
          <a:p>
            <a:r>
              <a:rPr lang="en-US" sz="3200" dirty="0" smtClean="0"/>
              <a:t>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12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75294"/>
            <a:ext cx="6502400" cy="799306"/>
          </a:xfrm>
        </p:spPr>
        <p:txBody>
          <a:bodyPr/>
          <a:lstStyle/>
          <a:p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01818"/>
            <a:ext cx="10801200" cy="5839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47790"/>
            <a:ext cx="9928408" cy="5957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305437"/>
            <a:ext cx="1894758" cy="14127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490" y="5818"/>
            <a:ext cx="6508824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01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42530"/>
            <a:ext cx="6502400" cy="799306"/>
          </a:xfrm>
        </p:spPr>
        <p:txBody>
          <a:bodyPr/>
          <a:lstStyle/>
          <a:p>
            <a:r>
              <a:rPr lang="en-US" sz="3200" dirty="0" smtClean="0"/>
              <a:t>Execution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56776"/>
            <a:ext cx="9712384" cy="594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56" y="5445224"/>
            <a:ext cx="1894758" cy="12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0" y="760730"/>
            <a:ext cx="10153128" cy="5904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480" y="5445224"/>
            <a:ext cx="1711047" cy="12687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508824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75294"/>
            <a:ext cx="6502400" cy="799306"/>
          </a:xfrm>
        </p:spPr>
        <p:txBody>
          <a:bodyPr/>
          <a:lstStyle/>
          <a:p>
            <a:r>
              <a:rPr lang="en-US" sz="3200" dirty="0"/>
              <a:t>Console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052736"/>
            <a:ext cx="10202699" cy="554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961" y="5445224"/>
            <a:ext cx="1571171" cy="13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455430"/>
            <a:ext cx="7632848" cy="799306"/>
          </a:xfrm>
        </p:spPr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SECURITY TESTING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552" y="4475729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Security Testing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 is a type of Software 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Testing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 that uncovers vulnerabilities of the system and determines that the data and resources of the system are protected from possible intruders. 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It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ensures that the software system and application are free from any threats or risks that can cause a loss.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556792"/>
            <a:ext cx="4416152" cy="2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3212976"/>
            <a:ext cx="6502400" cy="799306"/>
          </a:xfrm>
        </p:spPr>
        <p:txBody>
          <a:bodyPr/>
          <a:lstStyle/>
          <a:p>
            <a:r>
              <a:rPr lang="en-US" sz="3200" dirty="0">
                <a:solidFill>
                  <a:srgbClr val="C94C25"/>
                </a:solidFill>
              </a:rPr>
              <a:t>Project </a:t>
            </a:r>
            <a:r>
              <a:rPr lang="en-US" sz="3200" dirty="0" smtClean="0">
                <a:solidFill>
                  <a:srgbClr val="C94C25"/>
                </a:solidFill>
              </a:rPr>
              <a:t>2 : Rediff Mail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424" y="2863029"/>
            <a:ext cx="5384800" cy="4136901"/>
          </a:xfrm>
        </p:spPr>
        <p:txBody>
          <a:bodyPr>
            <a:normAutofit/>
          </a:bodyPr>
          <a:lstStyle/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Go to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2"/>
              </a:rPr>
              <a:t>register.rediff.com/register/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  <a:hlinkClick r:id="rId2"/>
              </a:rPr>
              <a:t>register.php?FormName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2"/>
              </a:rPr>
              <a:t>=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  <a:hlinkClick r:id="rId2"/>
              </a:rPr>
              <a:t>user_details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”.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Write </a:t>
            </a:r>
            <a:r>
              <a:rPr lang="en-US" sz="1600" dirty="0">
                <a:latin typeface="+mj-lt"/>
              </a:rPr>
              <a:t>Full Name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>
                <a:latin typeface="+mj-lt"/>
              </a:rPr>
              <a:t>Choose a Rediffmail ID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Enter Password.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578358" indent="-514350">
              <a:buFont typeface="+mj-lt"/>
              <a:buAutoNum type="arabicPeriod"/>
            </a:pPr>
            <a:r>
              <a:rPr lang="en-US" sz="1600" dirty="0">
                <a:latin typeface="+mj-lt"/>
              </a:rPr>
              <a:t>Retype password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6040" y="2863029"/>
            <a:ext cx="5384800" cy="4420760"/>
          </a:xfrm>
        </p:spPr>
        <p:txBody>
          <a:bodyPr>
            <a:normAutofit/>
          </a:bodyPr>
          <a:lstStyle/>
          <a:p>
            <a:pPr marL="406908" indent="-342900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Click on checkbox if alternate email ID is not available.</a:t>
            </a:r>
          </a:p>
          <a:p>
            <a:pPr marL="406908" indent="-342900">
              <a:buFont typeface="+mj-lt"/>
              <a:buAutoNum type="arabicPeriod" startAt="6"/>
            </a:pPr>
            <a:r>
              <a:rPr lang="en-US" sz="1600" dirty="0">
                <a:latin typeface="+mj-lt"/>
              </a:rPr>
              <a:t>Change Country code of Mobile No</a:t>
            </a:r>
            <a:r>
              <a:rPr lang="en-US" sz="1600" dirty="0" smtClean="0">
                <a:latin typeface="+mj-lt"/>
              </a:rPr>
              <a:t>.</a:t>
            </a:r>
            <a:endParaRPr lang="en-US" sz="1600" dirty="0">
              <a:latin typeface="+mj-lt"/>
            </a:endParaRPr>
          </a:p>
          <a:p>
            <a:pPr marL="406908" indent="-342900">
              <a:buFont typeface="+mj-lt"/>
              <a:buAutoNum type="arabicPeriod" startAt="6"/>
            </a:pPr>
            <a:r>
              <a:rPr lang="en-US" sz="1600" dirty="0" smtClean="0">
                <a:latin typeface="+mj-lt"/>
              </a:rPr>
              <a:t>Select Gender.</a:t>
            </a:r>
          </a:p>
          <a:p>
            <a:pPr marL="406908" indent="-342900">
              <a:buFont typeface="+mj-lt"/>
              <a:buAutoNum type="arabicPeriod" startAt="6"/>
            </a:pPr>
            <a:r>
              <a:rPr lang="en-US" sz="1600" dirty="0" smtClean="0">
                <a:latin typeface="+mj-lt"/>
              </a:rPr>
              <a:t>Select Country.</a:t>
            </a:r>
          </a:p>
          <a:p>
            <a:pPr marL="406908" indent="-342900">
              <a:buFont typeface="+mj-lt"/>
              <a:buAutoNum type="arabicPeriod" startAt="6"/>
            </a:pPr>
            <a:endParaRPr lang="en-US" sz="1600" dirty="0"/>
          </a:p>
          <a:p>
            <a:pPr marL="578358" indent="-514350">
              <a:buFont typeface="+mj-lt"/>
              <a:buAutoNum type="arabicPeriod" startAt="8"/>
            </a:pPr>
            <a:endParaRPr lang="en-US" sz="1600" dirty="0" smtClean="0"/>
          </a:p>
          <a:p>
            <a:pPr marL="578358" indent="-514350">
              <a:buFont typeface="+mj-lt"/>
              <a:buAutoNum type="arabicPeriod" startAt="8"/>
            </a:pPr>
            <a:endParaRPr lang="en-US" sz="1600" dirty="0"/>
          </a:p>
          <a:p>
            <a:pPr marL="578358" indent="-514350">
              <a:buFont typeface="+mj-lt"/>
              <a:buAutoNum type="arabicPeriod" startAt="8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620" y="873103"/>
            <a:ext cx="64807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 this project, we tested the website- 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2"/>
              </a:rPr>
              <a:t>“</a:t>
            </a:r>
            <a:r>
              <a:rPr lang="en-US" sz="1600" dirty="0" smtClean="0">
                <a:latin typeface="+mj-lt"/>
                <a:hlinkClick r:id="rId2"/>
              </a:rPr>
              <a:t>https</a:t>
            </a:r>
            <a:r>
              <a:rPr lang="en-US" sz="1600" dirty="0">
                <a:latin typeface="+mj-lt"/>
                <a:hlinkClick r:id="rId2"/>
              </a:rPr>
              <a:t>://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2"/>
              </a:rPr>
              <a:t>register.rediff.com/register/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  <a:hlinkClick r:id="rId2"/>
              </a:rPr>
              <a:t>register.php?FormName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2"/>
              </a:rPr>
              <a:t>=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  <a:hlinkClick r:id="rId2"/>
              </a:rPr>
              <a:t>user_details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” by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using Selenium tool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steps are as follows: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508824" cy="675926"/>
          </a:xfrm>
        </p:spPr>
        <p:txBody>
          <a:bodyPr/>
          <a:lstStyle/>
          <a:p>
            <a:r>
              <a:rPr lang="en-US" sz="3200" dirty="0" smtClean="0"/>
              <a:t>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68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184899" cy="675926"/>
          </a:xfrm>
        </p:spPr>
        <p:txBody>
          <a:bodyPr/>
          <a:lstStyle/>
          <a:p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770811"/>
            <a:ext cx="11161240" cy="5760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4" y="5445224"/>
            <a:ext cx="1792829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36984"/>
            <a:ext cx="6184899" cy="675926"/>
          </a:xfrm>
        </p:spPr>
        <p:txBody>
          <a:bodyPr/>
          <a:lstStyle/>
          <a:p>
            <a:r>
              <a:rPr lang="en-US" sz="3200" dirty="0" smtClean="0"/>
              <a:t>Execution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3" y="980728"/>
            <a:ext cx="10441160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703414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616" y="2780928"/>
            <a:ext cx="7272808" cy="1396006"/>
          </a:xfrm>
        </p:spPr>
        <p:txBody>
          <a:bodyPr/>
          <a:lstStyle/>
          <a:p>
            <a:r>
              <a:rPr lang="en-US" sz="3200" dirty="0">
                <a:solidFill>
                  <a:srgbClr val="C94C25"/>
                </a:solidFill>
              </a:rPr>
              <a:t>Project </a:t>
            </a:r>
            <a:r>
              <a:rPr lang="en-US" sz="3200" dirty="0" smtClean="0">
                <a:solidFill>
                  <a:srgbClr val="C94C25"/>
                </a:solidFill>
              </a:rPr>
              <a:t>3 : Data Driven Testing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1664" y="3356992"/>
            <a:ext cx="6840760" cy="4136901"/>
          </a:xfrm>
        </p:spPr>
        <p:txBody>
          <a:bodyPr>
            <a:normAutofit/>
          </a:bodyPr>
          <a:lstStyle/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Go to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1600" dirty="0">
                <a:latin typeface="+mj-lt"/>
                <a:hlinkClick r:id="rId2"/>
              </a:rPr>
              <a:t>https://www.google.com/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”.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Write a script to type something, Click on Google Search, get Title of page.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Write code to read &amp; write data in Excel Sheet.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Add Jar File (poi-3.9 jar).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578358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Take Screenshot of Failed Test Cases &amp; save it in folder.</a:t>
            </a: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578358" indent="-514350">
              <a:buFont typeface="+mj-lt"/>
              <a:buAutoNum type="arabicPeriod"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400" y="1196752"/>
            <a:ext cx="64807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 this project, we tested the website- 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hlinkClick r:id="rId3"/>
              </a:rPr>
              <a:t>“</a:t>
            </a:r>
            <a:r>
              <a:rPr lang="en-US" sz="1600" dirty="0">
                <a:latin typeface="+mj-lt"/>
                <a:hlinkClick r:id="rId2"/>
              </a:rPr>
              <a:t>https://www.google.com/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” by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using Selenium tool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&amp; Automated Script to Read &amp; Write data in Excel Sheet.</a:t>
            </a: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                                          The steps are as follows: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35360" y="194134"/>
            <a:ext cx="6508824" cy="675926"/>
          </a:xfrm>
        </p:spPr>
        <p:txBody>
          <a:bodyPr/>
          <a:lstStyle/>
          <a:p>
            <a:r>
              <a:rPr lang="en-US" sz="3200" dirty="0" smtClean="0"/>
              <a:t>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36984"/>
            <a:ext cx="6184899" cy="675926"/>
          </a:xfrm>
        </p:spPr>
        <p:txBody>
          <a:bodyPr/>
          <a:lstStyle/>
          <a:p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1" y="1052736"/>
            <a:ext cx="10081120" cy="5544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618" y="5445224"/>
            <a:ext cx="1631504" cy="12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3" y="980728"/>
            <a:ext cx="10009112" cy="5760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4" y="5416586"/>
            <a:ext cx="1822750" cy="132478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184899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78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80728"/>
            <a:ext cx="10033890" cy="5688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88" y="5378382"/>
            <a:ext cx="1584176" cy="14127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184899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79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24744"/>
            <a:ext cx="10081120" cy="5328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364" y="5301208"/>
            <a:ext cx="1703512" cy="14127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184899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15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324071"/>
            <a:ext cx="4608512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Top 10 Vulnerabilities (According To OWASP)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91544" y="1484784"/>
            <a:ext cx="93610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Injection Flaws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Cross Site Scripting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Broken Authentication &amp; Session Management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Insecure Direct Object Reference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Cross Site Request Forgery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Security Misconfigurations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Insecure Cryptographic Storage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Failure to Restrict URL Access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Insufficient Transport Layer Protection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Unvalidated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Redirects &amp; Forwards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3679"/>
            <a:ext cx="6502400" cy="799306"/>
          </a:xfrm>
        </p:spPr>
        <p:txBody>
          <a:bodyPr/>
          <a:lstStyle/>
          <a:p>
            <a:r>
              <a:rPr lang="en-US" sz="3200" dirty="0" smtClean="0"/>
              <a:t>Execution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52736"/>
            <a:ext cx="9649072" cy="554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916" y="5445224"/>
            <a:ext cx="1720407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64504"/>
            <a:ext cx="9649072" cy="5861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953" y="5373216"/>
            <a:ext cx="1894758" cy="14127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360" y="84804"/>
            <a:ext cx="6184899" cy="675926"/>
          </a:xfrm>
        </p:spPr>
        <p:txBody>
          <a:bodyPr/>
          <a:lstStyle/>
          <a:p>
            <a:r>
              <a:rPr lang="en-US" sz="3200" dirty="0" smtClean="0"/>
              <a:t>Contd.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2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75294"/>
            <a:ext cx="6502400" cy="799306"/>
          </a:xfrm>
        </p:spPr>
        <p:txBody>
          <a:bodyPr/>
          <a:lstStyle/>
          <a:p>
            <a:r>
              <a:rPr lang="en-US" sz="3200" dirty="0" smtClean="0"/>
              <a:t>Console Output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24744"/>
            <a:ext cx="10297962" cy="54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673" y="5301208"/>
            <a:ext cx="1487488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75294"/>
            <a:ext cx="6502400" cy="799306"/>
          </a:xfrm>
        </p:spPr>
        <p:txBody>
          <a:bodyPr/>
          <a:lstStyle/>
          <a:p>
            <a:r>
              <a:rPr lang="en-US" sz="3200" dirty="0" smtClean="0"/>
              <a:t>Result File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874600"/>
            <a:ext cx="10873208" cy="5328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96" y="5517232"/>
            <a:ext cx="1559496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75294"/>
            <a:ext cx="6502400" cy="799306"/>
          </a:xfrm>
        </p:spPr>
        <p:txBody>
          <a:bodyPr/>
          <a:lstStyle/>
          <a:p>
            <a:r>
              <a:rPr lang="en-US" sz="3200" dirty="0" smtClean="0"/>
              <a:t>Screenshot Captured for Failed Test Case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4" y="1124744"/>
            <a:ext cx="10225135" cy="5270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96" y="5445224"/>
            <a:ext cx="1559496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75294"/>
            <a:ext cx="6502400" cy="799306"/>
          </a:xfrm>
        </p:spPr>
        <p:txBody>
          <a:bodyPr/>
          <a:lstStyle/>
          <a:p>
            <a:r>
              <a:rPr lang="en-US" sz="3200" dirty="0" smtClean="0"/>
              <a:t>References - Github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456" y="5229200"/>
            <a:ext cx="1894758" cy="1412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1844824"/>
            <a:ext cx="9568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github.com/kamathiiii/projects.git</a:t>
            </a: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github.com/Pooja8050/selenium.git</a:t>
            </a: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5"/>
              </a:rPr>
              <a:t>https://github.com/syedabrar7860/SLK_PROJ-Selenium-SoapUI-.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hlinkClick r:id="rId5"/>
              </a:rPr>
              <a:t>git</a:t>
            </a: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6"/>
              </a:rPr>
              <a:t>https://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hlinkClick r:id="rId6"/>
              </a:rPr>
              <a:t>github.com/Rajgauri-v/Final_project_sel-soapUI.git</a:t>
            </a: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https://github.com/HariniSundar123/SLK_Proj-Sel-SoapUI-.git</a:t>
            </a:r>
          </a:p>
        </p:txBody>
      </p:sp>
    </p:spTree>
    <p:extLst>
      <p:ext uri="{BB962C8B-B14F-4D97-AF65-F5344CB8AC3E}">
        <p14:creationId xmlns:p14="http://schemas.microsoft.com/office/powerpoint/2010/main" val="34280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842" y="2996952"/>
            <a:ext cx="6502400" cy="799306"/>
          </a:xfrm>
        </p:spPr>
        <p:txBody>
          <a:bodyPr/>
          <a:lstStyle/>
          <a:p>
            <a:r>
              <a:rPr lang="en-US" sz="5400" dirty="0" smtClean="0">
                <a:cs typeface="Times New Roman" panose="02020603050405020304" pitchFamily="18" charset="0"/>
              </a:rPr>
              <a:t>Thank You</a:t>
            </a:r>
            <a:endParaRPr lang="en-US" sz="54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76241" y="620688"/>
            <a:ext cx="3096344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Tool Used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44" y="1844824"/>
            <a:ext cx="3960441" cy="221784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51584" y="4941168"/>
            <a:ext cx="794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Acunetix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 is an automated web application security testing tool that audits your web applications by checking for vulnerabilities like SQL Injection, Cross site scripting and other exploitable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5167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41" y="0"/>
            <a:ext cx="4982344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Security Scanning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4" y="1196752"/>
            <a:ext cx="9433048" cy="51262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31531"/>
            <a:ext cx="332616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Report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980728"/>
            <a:ext cx="6048672" cy="5577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8930" y="2353612"/>
            <a:ext cx="1081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Description-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3429" y="324071"/>
            <a:ext cx="2952328" cy="781529"/>
          </a:xfrm>
        </p:spPr>
        <p:txBody>
          <a:bodyPr/>
          <a:lstStyle/>
          <a:p>
            <a:pPr algn="ctr"/>
            <a:r>
              <a:rPr lang="en-US" sz="3200" dirty="0" smtClean="0">
                <a:cs typeface="Times New Roman" panose="02020603050405020304" pitchFamily="18" charset="0"/>
              </a:rPr>
              <a:t>Soap UI 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00" y="1772816"/>
            <a:ext cx="2096385" cy="1944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3592" y="429782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Soap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 is simple XML-based protocol. It allows the exchange of information over HTTP. 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SoapUI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 is an open source cross-platform web service testing tool.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690" y="543039"/>
            <a:ext cx="7222480" cy="799306"/>
          </a:xfrm>
        </p:spPr>
        <p:txBody>
          <a:bodyPr/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AUT Description 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2690" y="1665293"/>
            <a:ext cx="11247040" cy="723200"/>
          </a:xfrm>
        </p:spPr>
        <p:txBody>
          <a:bodyPr>
            <a:normAutofit/>
          </a:bodyPr>
          <a:lstStyle/>
          <a:p>
            <a:pPr marL="64008" indent="0">
              <a:buNone/>
            </a:pP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Apache Axis2 is a web service application that allows user to add, view or delete employee details. 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19336" y="2564904"/>
            <a:ext cx="9145016" cy="799306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cs typeface="Times New Roman" panose="02020603050405020304" pitchFamily="18" charset="0"/>
              </a:rPr>
              <a:t>Environment Description 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344" y="3717032"/>
            <a:ext cx="943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OS – Windows 10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Tool – Soap UI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Programming Language- Groovy Script &amp; Xml</a:t>
            </a:r>
            <a:endParaRPr 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242" y="5445225"/>
            <a:ext cx="1894758" cy="14127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B47EFB-BDBB-4CE5-A848-1507BE3B7989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718</Words>
  <Application>Microsoft Office PowerPoint</Application>
  <PresentationFormat>Widescreen</PresentationFormat>
  <Paragraphs>198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Segoe UI</vt:lpstr>
      <vt:lpstr>Times New Roman</vt:lpstr>
      <vt:lpstr>Wingdings 2</vt:lpstr>
      <vt:lpstr>Verve</vt:lpstr>
      <vt:lpstr>Custom Design</vt:lpstr>
      <vt:lpstr>PROJECT PRESENTATION  ON TEST AUTOMATION</vt:lpstr>
      <vt:lpstr> </vt:lpstr>
      <vt:lpstr>SECURITY TESTING</vt:lpstr>
      <vt:lpstr>Top 10 Vulnerabilities (According To OWASP)</vt:lpstr>
      <vt:lpstr>Tool Used</vt:lpstr>
      <vt:lpstr>Security Scanning</vt:lpstr>
      <vt:lpstr>Report</vt:lpstr>
      <vt:lpstr>Soap UI </vt:lpstr>
      <vt:lpstr>AUT Description </vt:lpstr>
      <vt:lpstr>AUT Features</vt:lpstr>
      <vt:lpstr>Testing using SoapUI</vt:lpstr>
      <vt:lpstr>Add Employee Response</vt:lpstr>
      <vt:lpstr>Get Employee Response</vt:lpstr>
      <vt:lpstr>Delete Employee Response</vt:lpstr>
      <vt:lpstr>Assertions</vt:lpstr>
      <vt:lpstr>Assertions Using XPATH</vt:lpstr>
      <vt:lpstr> Testing Using Groovy Scripts</vt:lpstr>
      <vt:lpstr>Groovy Script For Add Employee</vt:lpstr>
      <vt:lpstr>Groovy Script For Get Employee</vt:lpstr>
      <vt:lpstr>Regression Testing</vt:lpstr>
      <vt:lpstr>Test Execution</vt:lpstr>
      <vt:lpstr>SELENIUM PROJECTS</vt:lpstr>
      <vt:lpstr>PowerPoint Presentation</vt:lpstr>
      <vt:lpstr>Description</vt:lpstr>
      <vt:lpstr>Code</vt:lpstr>
      <vt:lpstr>Contd.</vt:lpstr>
      <vt:lpstr>Execution</vt:lpstr>
      <vt:lpstr>Contd.</vt:lpstr>
      <vt:lpstr>Console Output</vt:lpstr>
      <vt:lpstr>Project 2 : Rediff Mail </vt:lpstr>
      <vt:lpstr>Description</vt:lpstr>
      <vt:lpstr>Code</vt:lpstr>
      <vt:lpstr>Execution</vt:lpstr>
      <vt:lpstr>Project 3 : Data Driven Testing</vt:lpstr>
      <vt:lpstr>Description</vt:lpstr>
      <vt:lpstr>Code</vt:lpstr>
      <vt:lpstr>Contd.</vt:lpstr>
      <vt:lpstr>Contd.</vt:lpstr>
      <vt:lpstr>Contd.</vt:lpstr>
      <vt:lpstr>Execution</vt:lpstr>
      <vt:lpstr>Contd.</vt:lpstr>
      <vt:lpstr>Console Output</vt:lpstr>
      <vt:lpstr>Result File</vt:lpstr>
      <vt:lpstr>Screenshot Captured for Failed Test Case</vt:lpstr>
      <vt:lpstr>References - Github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2019-12-04T12:51:03Z</dcterms:created>
  <dcterms:modified xsi:type="dcterms:W3CDTF">2020-02-04T10:41:49Z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